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Figtree"/>
      <p:regular r:id="rId15"/>
      <p:bold r:id="rId16"/>
      <p:italic r:id="rId17"/>
      <p:boldItalic r:id="rId18"/>
    </p:embeddedFont>
    <p:embeddedFont>
      <p:font typeface="EB Garamond SemiBold"/>
      <p:regular r:id="rId19"/>
      <p:bold r:id="rId20"/>
      <p:italic r:id="rId21"/>
      <p:boldItalic r:id="rId22"/>
    </p:embeddedFont>
    <p:embeddedFont>
      <p:font typeface="EB Garamon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SemiBold-bold.fntdata"/><Relationship Id="rId22" Type="http://schemas.openxmlformats.org/officeDocument/2006/relationships/font" Target="fonts/EBGaramondSemiBold-boldItalic.fntdata"/><Relationship Id="rId21" Type="http://schemas.openxmlformats.org/officeDocument/2006/relationships/font" Target="fonts/EBGaramondSemiBold-italic.fntdata"/><Relationship Id="rId24" Type="http://schemas.openxmlformats.org/officeDocument/2006/relationships/font" Target="fonts/EBGaramond-bold.fntdata"/><Relationship Id="rId23" Type="http://schemas.openxmlformats.org/officeDocument/2006/relationships/font" Target="fonts/EBGaramon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EBGaramond-boldItalic.fntdata"/><Relationship Id="rId25" Type="http://schemas.openxmlformats.org/officeDocument/2006/relationships/font" Target="fonts/EBGaramon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Figtree-regular.fntdata"/><Relationship Id="rId14" Type="http://schemas.openxmlformats.org/officeDocument/2006/relationships/slide" Target="slides/slide10.xml"/><Relationship Id="rId17" Type="http://schemas.openxmlformats.org/officeDocument/2006/relationships/font" Target="fonts/Figtree-italic.fntdata"/><Relationship Id="rId16" Type="http://schemas.openxmlformats.org/officeDocument/2006/relationships/font" Target="fonts/Figtree-bold.fntdata"/><Relationship Id="rId19" Type="http://schemas.openxmlformats.org/officeDocument/2006/relationships/font" Target="fonts/EBGaramondSemiBold-regular.fntdata"/><Relationship Id="rId18" Type="http://schemas.openxmlformats.org/officeDocument/2006/relationships/font" Target="fonts/Figtree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6407819cd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6407819cd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6407819cd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6407819cd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6407819c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6407819c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6407819cd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6407819cd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6407819cd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6407819cd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Generate </a:t>
            </a:r>
            <a:r>
              <a:rPr b="1" lang="en"/>
              <a:t>random data</a:t>
            </a:r>
            <a:r>
              <a:rPr lang="en"/>
              <a:t> &amp; </a:t>
            </a:r>
            <a:r>
              <a:rPr b="1" lang="en"/>
              <a:t>random label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Use random data to predict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Calculate loss between </a:t>
            </a:r>
            <a:r>
              <a:rPr b="1" lang="en"/>
              <a:t>prediction</a:t>
            </a:r>
            <a:r>
              <a:rPr lang="en"/>
              <a:t> and </a:t>
            </a:r>
            <a:r>
              <a:rPr b="1" lang="en"/>
              <a:t>random</a:t>
            </a:r>
            <a:r>
              <a:rPr b="1" lang="en"/>
              <a:t> label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Calculate gradient (fake)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Calculate difference </a:t>
            </a:r>
            <a:r>
              <a:rPr lang="en"/>
              <a:t>between</a:t>
            </a:r>
            <a:r>
              <a:rPr lang="en"/>
              <a:t> </a:t>
            </a:r>
            <a:r>
              <a:rPr b="1" lang="en"/>
              <a:t>real </a:t>
            </a:r>
            <a:r>
              <a:rPr b="1" lang="en"/>
              <a:t>and fake </a:t>
            </a:r>
            <a:r>
              <a:rPr b="1" lang="en"/>
              <a:t>gradient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Finally get real data and label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6407819cd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6407819cd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Reconstruction </a:t>
            </a:r>
            <a:r>
              <a:rPr b="1" lang="en"/>
              <a:t>from last layer</a:t>
            </a:r>
            <a:r>
              <a:rPr lang="en"/>
              <a:t> (fully connected)  to first (conv)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Initialize </a:t>
            </a:r>
            <a:r>
              <a:rPr i="1" lang="en"/>
              <a:t>k</a:t>
            </a:r>
            <a:r>
              <a:rPr lang="en"/>
              <a:t> &amp; </a:t>
            </a:r>
            <a:r>
              <a:rPr i="1" lang="en"/>
              <a:t>z</a:t>
            </a:r>
            <a:endParaRPr i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Get </a:t>
            </a:r>
            <a:r>
              <a:rPr i="1" lang="en"/>
              <a:t>ki</a:t>
            </a:r>
            <a:r>
              <a:rPr lang="en"/>
              <a:t> = (</a:t>
            </a:r>
            <a:r>
              <a:rPr i="1" lang="en"/>
              <a:t>WT k(i+1)</a:t>
            </a:r>
            <a:r>
              <a:rPr lang="en"/>
              <a:t>) elementwise mult (</a:t>
            </a:r>
            <a:r>
              <a:rPr i="1" lang="en"/>
              <a:t>σi ’)</a:t>
            </a:r>
            <a:br>
              <a:rPr lang="en"/>
            </a:br>
            <a:r>
              <a:rPr i="1" lang="en">
                <a:solidFill>
                  <a:schemeClr val="dk1"/>
                </a:solidFill>
              </a:rPr>
              <a:t>σi ’</a:t>
            </a:r>
            <a:r>
              <a:rPr lang="en">
                <a:solidFill>
                  <a:schemeClr val="dk1"/>
                </a:solidFill>
              </a:rPr>
              <a:t> : derivative of leakyReLU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( with “out”, k, g, w )</a:t>
            </a:r>
            <a:r>
              <a:rPr lang="en"/>
              <a:t> to get </a:t>
            </a:r>
            <a:r>
              <a:rPr i="1" lang="en"/>
              <a:t>xi</a:t>
            </a:r>
            <a:r>
              <a:rPr lang="en"/>
              <a:t> ( for calculation of next layer)</a:t>
            </a:r>
            <a:br>
              <a:rPr lang="en"/>
            </a:br>
            <a:r>
              <a:rPr lang="en"/>
              <a:t>“</a:t>
            </a:r>
            <a:r>
              <a:rPr lang="en"/>
              <a:t>o</a:t>
            </a:r>
            <a:r>
              <a:rPr lang="en"/>
              <a:t>ut” : input of leakyReLU</a:t>
            </a:r>
            <a:br>
              <a:rPr lang="en"/>
            </a:br>
            <a:r>
              <a:rPr lang="en"/>
              <a:t>g</a:t>
            </a:r>
            <a:r>
              <a:rPr lang="en"/>
              <a:t> : gradients</a:t>
            </a:r>
            <a:br>
              <a:rPr lang="en"/>
            </a:br>
            <a:r>
              <a:rPr lang="en"/>
              <a:t>w</a:t>
            </a:r>
            <a:r>
              <a:rPr lang="en"/>
              <a:t> : weights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r>
              <a:rPr b="1" lang="en"/>
              <a:t>N</a:t>
            </a:r>
            <a:r>
              <a:rPr b="1" lang="en"/>
              <a:t>o pooling</a:t>
            </a:r>
            <a:r>
              <a:rPr lang="en"/>
              <a:t> layer in CNN of this repo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6407819cd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6407819cd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6407819cd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6407819cd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6407819cdf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6407819cdf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2" name="Google Shape;12;p2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2525275" y="1400850"/>
            <a:ext cx="4569600" cy="17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2525275" y="3388725"/>
            <a:ext cx="4569600" cy="4758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11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76" name="Google Shape;76;p11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7" name="Google Shape;77;p11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2110375" y="1734300"/>
            <a:ext cx="56202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subTitle"/>
          </p:nvPr>
        </p:nvSpPr>
        <p:spPr>
          <a:xfrm>
            <a:off x="2110375" y="2833925"/>
            <a:ext cx="5620200" cy="497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subTitle"/>
          </p:nvPr>
        </p:nvSpPr>
        <p:spPr>
          <a:xfrm>
            <a:off x="716610" y="21169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2" type="subTitle"/>
          </p:nvPr>
        </p:nvSpPr>
        <p:spPr>
          <a:xfrm>
            <a:off x="3381297" y="21169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3" type="subTitle"/>
          </p:nvPr>
        </p:nvSpPr>
        <p:spPr>
          <a:xfrm>
            <a:off x="716610" y="37846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4" type="subTitle"/>
          </p:nvPr>
        </p:nvSpPr>
        <p:spPr>
          <a:xfrm>
            <a:off x="3381297" y="37846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5" type="subTitle"/>
          </p:nvPr>
        </p:nvSpPr>
        <p:spPr>
          <a:xfrm>
            <a:off x="6045985" y="21169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6" type="subTitle"/>
          </p:nvPr>
        </p:nvSpPr>
        <p:spPr>
          <a:xfrm>
            <a:off x="6045985" y="3784675"/>
            <a:ext cx="2381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hasCustomPrompt="1" idx="7" type="title"/>
          </p:nvPr>
        </p:nvSpPr>
        <p:spPr>
          <a:xfrm>
            <a:off x="722010" y="12685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8" type="title"/>
          </p:nvPr>
        </p:nvSpPr>
        <p:spPr>
          <a:xfrm>
            <a:off x="722012" y="29362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9" type="title"/>
          </p:nvPr>
        </p:nvSpPr>
        <p:spPr>
          <a:xfrm>
            <a:off x="3383986" y="12685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13" type="title"/>
          </p:nvPr>
        </p:nvSpPr>
        <p:spPr>
          <a:xfrm>
            <a:off x="3383986" y="29362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14" type="title"/>
          </p:nvPr>
        </p:nvSpPr>
        <p:spPr>
          <a:xfrm>
            <a:off x="6046012" y="1268583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15" type="title"/>
          </p:nvPr>
        </p:nvSpPr>
        <p:spPr>
          <a:xfrm>
            <a:off x="6046012" y="2936291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idx="16" type="subTitle"/>
          </p:nvPr>
        </p:nvSpPr>
        <p:spPr>
          <a:xfrm>
            <a:off x="716610" y="1827975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7" type="subTitle"/>
          </p:nvPr>
        </p:nvSpPr>
        <p:spPr>
          <a:xfrm>
            <a:off x="3381303" y="1827975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8" type="subTitle"/>
          </p:nvPr>
        </p:nvSpPr>
        <p:spPr>
          <a:xfrm>
            <a:off x="6045990" y="1827975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19" type="subTitle"/>
          </p:nvPr>
        </p:nvSpPr>
        <p:spPr>
          <a:xfrm>
            <a:off x="716610" y="3495750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20" type="subTitle"/>
          </p:nvPr>
        </p:nvSpPr>
        <p:spPr>
          <a:xfrm>
            <a:off x="3381303" y="3495750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21" type="subTitle"/>
          </p:nvPr>
        </p:nvSpPr>
        <p:spPr>
          <a:xfrm>
            <a:off x="6045990" y="3495750"/>
            <a:ext cx="23814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2" name="Google Shape;102;p13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03" name="Google Shape;103;p13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13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5" name="Google Shape;105;p13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 txBox="1"/>
          <p:nvPr>
            <p:ph type="title"/>
          </p:nvPr>
        </p:nvSpPr>
        <p:spPr>
          <a:xfrm>
            <a:off x="1840075" y="3100275"/>
            <a:ext cx="6590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9" name="Google Shape;109;p14"/>
          <p:cNvSpPr txBox="1"/>
          <p:nvPr>
            <p:ph idx="1" type="subTitle"/>
          </p:nvPr>
        </p:nvSpPr>
        <p:spPr>
          <a:xfrm>
            <a:off x="1839950" y="1511300"/>
            <a:ext cx="65907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10" name="Google Shape;110;p14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11" name="Google Shape;111;p14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4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720000" y="1345125"/>
            <a:ext cx="4207500" cy="129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720000" y="2637875"/>
            <a:ext cx="42075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5"/>
          <p:cNvSpPr/>
          <p:nvPr>
            <p:ph idx="2" type="pic"/>
          </p:nvPr>
        </p:nvSpPr>
        <p:spPr>
          <a:xfrm>
            <a:off x="5178350" y="690300"/>
            <a:ext cx="3252300" cy="37629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5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15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19" name="Google Shape;119;p15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0" name="Google Shape;120;p15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15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type="title"/>
          </p:nvPr>
        </p:nvSpPr>
        <p:spPr>
          <a:xfrm>
            <a:off x="720000" y="1772650"/>
            <a:ext cx="3663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1" type="subTitle"/>
          </p:nvPr>
        </p:nvSpPr>
        <p:spPr>
          <a:xfrm>
            <a:off x="720000" y="2380675"/>
            <a:ext cx="3663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6" name="Google Shape;126;p16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27" name="Google Shape;127;p16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" name="Google Shape;128;p16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9" name="Google Shape;129;p16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5227125" y="1821450"/>
            <a:ext cx="2957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1" type="subTitle"/>
          </p:nvPr>
        </p:nvSpPr>
        <p:spPr>
          <a:xfrm>
            <a:off x="5227266" y="2317950"/>
            <a:ext cx="29571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4" name="Google Shape;134;p17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35" name="Google Shape;135;p17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17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7" name="Google Shape;137;p17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idx="1" type="subTitle"/>
          </p:nvPr>
        </p:nvSpPr>
        <p:spPr>
          <a:xfrm>
            <a:off x="4923088" y="2850411"/>
            <a:ext cx="27087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8"/>
          <p:cNvSpPr txBox="1"/>
          <p:nvPr>
            <p:ph idx="2" type="subTitle"/>
          </p:nvPr>
        </p:nvSpPr>
        <p:spPr>
          <a:xfrm>
            <a:off x="1512212" y="2850411"/>
            <a:ext cx="2708700" cy="10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3" type="subTitle"/>
          </p:nvPr>
        </p:nvSpPr>
        <p:spPr>
          <a:xfrm>
            <a:off x="1512212" y="2362788"/>
            <a:ext cx="2708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43" name="Google Shape;143;p18"/>
          <p:cNvSpPr txBox="1"/>
          <p:nvPr>
            <p:ph idx="4" type="subTitle"/>
          </p:nvPr>
        </p:nvSpPr>
        <p:spPr>
          <a:xfrm>
            <a:off x="4923088" y="2362788"/>
            <a:ext cx="27087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44" name="Google Shape;144;p18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5" name="Google Shape;145;p18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46" name="Google Shape;146;p18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" name="Google Shape;147;p18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8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1" name="Google Shape;151;p19"/>
          <p:cNvSpPr txBox="1"/>
          <p:nvPr>
            <p:ph idx="1" type="subTitle"/>
          </p:nvPr>
        </p:nvSpPr>
        <p:spPr>
          <a:xfrm>
            <a:off x="4985251" y="1667625"/>
            <a:ext cx="34389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9"/>
          <p:cNvSpPr txBox="1"/>
          <p:nvPr>
            <p:ph idx="2" type="subTitle"/>
          </p:nvPr>
        </p:nvSpPr>
        <p:spPr>
          <a:xfrm>
            <a:off x="720000" y="1667625"/>
            <a:ext cx="3438900" cy="25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9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4" name="Google Shape;154;p19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55" name="Google Shape;155;p19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6" name="Google Shape;156;p19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19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0" name="Google Shape;160;p20"/>
          <p:cNvSpPr txBox="1"/>
          <p:nvPr>
            <p:ph idx="1" type="subTitle"/>
          </p:nvPr>
        </p:nvSpPr>
        <p:spPr>
          <a:xfrm>
            <a:off x="937625" y="290637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0"/>
          <p:cNvSpPr txBox="1"/>
          <p:nvPr>
            <p:ph idx="2" type="subTitle"/>
          </p:nvPr>
        </p:nvSpPr>
        <p:spPr>
          <a:xfrm>
            <a:off x="3484350" y="290637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0"/>
          <p:cNvSpPr txBox="1"/>
          <p:nvPr>
            <p:ph idx="3" type="subTitle"/>
          </p:nvPr>
        </p:nvSpPr>
        <p:spPr>
          <a:xfrm>
            <a:off x="6031075" y="290637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0"/>
          <p:cNvSpPr txBox="1"/>
          <p:nvPr>
            <p:ph idx="4" type="subTitle"/>
          </p:nvPr>
        </p:nvSpPr>
        <p:spPr>
          <a:xfrm>
            <a:off x="937625" y="2544275"/>
            <a:ext cx="2175300" cy="43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64" name="Google Shape;164;p20"/>
          <p:cNvSpPr txBox="1"/>
          <p:nvPr>
            <p:ph idx="5" type="subTitle"/>
          </p:nvPr>
        </p:nvSpPr>
        <p:spPr>
          <a:xfrm>
            <a:off x="3484350" y="2544275"/>
            <a:ext cx="2175300" cy="43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65" name="Google Shape;165;p20"/>
          <p:cNvSpPr txBox="1"/>
          <p:nvPr>
            <p:ph idx="6" type="subTitle"/>
          </p:nvPr>
        </p:nvSpPr>
        <p:spPr>
          <a:xfrm>
            <a:off x="6031075" y="2544275"/>
            <a:ext cx="2175300" cy="43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66" name="Google Shape;166;p20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7" name="Google Shape;167;p20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68" name="Google Shape;168;p20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9" name="Google Shape;169;p20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20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title"/>
          </p:nvPr>
        </p:nvSpPr>
        <p:spPr>
          <a:xfrm>
            <a:off x="2320850" y="1916550"/>
            <a:ext cx="3210900" cy="15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1235750" y="1029875"/>
            <a:ext cx="10851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2320850" y="3565128"/>
            <a:ext cx="4186500" cy="375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" name="Google Shape;21;p3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2" name="Google Shape;22;p3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3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3" name="Google Shape;173;p21"/>
          <p:cNvSpPr txBox="1"/>
          <p:nvPr>
            <p:ph idx="1" type="subTitle"/>
          </p:nvPr>
        </p:nvSpPr>
        <p:spPr>
          <a:xfrm>
            <a:off x="2097513" y="18877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1"/>
          <p:cNvSpPr txBox="1"/>
          <p:nvPr>
            <p:ph idx="2" type="subTitle"/>
          </p:nvPr>
        </p:nvSpPr>
        <p:spPr>
          <a:xfrm>
            <a:off x="5769416" y="18877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1"/>
          <p:cNvSpPr txBox="1"/>
          <p:nvPr>
            <p:ph idx="3" type="subTitle"/>
          </p:nvPr>
        </p:nvSpPr>
        <p:spPr>
          <a:xfrm>
            <a:off x="2097513" y="35794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1"/>
          <p:cNvSpPr txBox="1"/>
          <p:nvPr>
            <p:ph idx="4" type="subTitle"/>
          </p:nvPr>
        </p:nvSpPr>
        <p:spPr>
          <a:xfrm>
            <a:off x="5769416" y="35794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5" type="subTitle"/>
          </p:nvPr>
        </p:nvSpPr>
        <p:spPr>
          <a:xfrm>
            <a:off x="2097513" y="16041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78" name="Google Shape;178;p21"/>
          <p:cNvSpPr txBox="1"/>
          <p:nvPr>
            <p:ph idx="6" type="subTitle"/>
          </p:nvPr>
        </p:nvSpPr>
        <p:spPr>
          <a:xfrm>
            <a:off x="2097513" y="32958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79" name="Google Shape;179;p21"/>
          <p:cNvSpPr txBox="1"/>
          <p:nvPr>
            <p:ph idx="7" type="subTitle"/>
          </p:nvPr>
        </p:nvSpPr>
        <p:spPr>
          <a:xfrm>
            <a:off x="5769413" y="16041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80" name="Google Shape;180;p21"/>
          <p:cNvSpPr txBox="1"/>
          <p:nvPr>
            <p:ph idx="8" type="subTitle"/>
          </p:nvPr>
        </p:nvSpPr>
        <p:spPr>
          <a:xfrm>
            <a:off x="5769413" y="32958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81" name="Google Shape;181;p21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82" name="Google Shape;182;p21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183" name="Google Shape;183;p21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4" name="Google Shape;184;p21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5" name="Google Shape;185;p21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8" name="Google Shape;188;p22"/>
          <p:cNvSpPr txBox="1"/>
          <p:nvPr>
            <p:ph idx="1" type="subTitle"/>
          </p:nvPr>
        </p:nvSpPr>
        <p:spPr>
          <a:xfrm>
            <a:off x="1114555" y="2146234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2"/>
          <p:cNvSpPr txBox="1"/>
          <p:nvPr>
            <p:ph idx="2" type="subTitle"/>
          </p:nvPr>
        </p:nvSpPr>
        <p:spPr>
          <a:xfrm>
            <a:off x="3584400" y="2146234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2"/>
          <p:cNvSpPr txBox="1"/>
          <p:nvPr>
            <p:ph idx="3" type="subTitle"/>
          </p:nvPr>
        </p:nvSpPr>
        <p:spPr>
          <a:xfrm>
            <a:off x="1114555" y="39868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2"/>
          <p:cNvSpPr txBox="1"/>
          <p:nvPr>
            <p:ph idx="4" type="subTitle"/>
          </p:nvPr>
        </p:nvSpPr>
        <p:spPr>
          <a:xfrm>
            <a:off x="3584400" y="39868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2"/>
          <p:cNvSpPr txBox="1"/>
          <p:nvPr>
            <p:ph idx="5" type="subTitle"/>
          </p:nvPr>
        </p:nvSpPr>
        <p:spPr>
          <a:xfrm>
            <a:off x="6054245" y="2146234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2"/>
          <p:cNvSpPr txBox="1"/>
          <p:nvPr>
            <p:ph idx="6" type="subTitle"/>
          </p:nvPr>
        </p:nvSpPr>
        <p:spPr>
          <a:xfrm>
            <a:off x="6054245" y="3986857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22"/>
          <p:cNvSpPr txBox="1"/>
          <p:nvPr>
            <p:ph idx="7" type="subTitle"/>
          </p:nvPr>
        </p:nvSpPr>
        <p:spPr>
          <a:xfrm>
            <a:off x="1113055" y="188474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95" name="Google Shape;195;p22"/>
          <p:cNvSpPr txBox="1"/>
          <p:nvPr>
            <p:ph idx="8" type="subTitle"/>
          </p:nvPr>
        </p:nvSpPr>
        <p:spPr>
          <a:xfrm>
            <a:off x="3582900" y="188474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96" name="Google Shape;196;p22"/>
          <p:cNvSpPr txBox="1"/>
          <p:nvPr>
            <p:ph idx="9" type="subTitle"/>
          </p:nvPr>
        </p:nvSpPr>
        <p:spPr>
          <a:xfrm>
            <a:off x="6052745" y="188474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97" name="Google Shape;197;p22"/>
          <p:cNvSpPr txBox="1"/>
          <p:nvPr>
            <p:ph idx="13" type="subTitle"/>
          </p:nvPr>
        </p:nvSpPr>
        <p:spPr>
          <a:xfrm>
            <a:off x="1113055" y="3724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98" name="Google Shape;198;p22"/>
          <p:cNvSpPr txBox="1"/>
          <p:nvPr>
            <p:ph idx="14" type="subTitle"/>
          </p:nvPr>
        </p:nvSpPr>
        <p:spPr>
          <a:xfrm>
            <a:off x="3582900" y="3724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199" name="Google Shape;199;p22"/>
          <p:cNvSpPr txBox="1"/>
          <p:nvPr>
            <p:ph idx="15" type="subTitle"/>
          </p:nvPr>
        </p:nvSpPr>
        <p:spPr>
          <a:xfrm>
            <a:off x="6052745" y="372422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200" name="Google Shape;200;p22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1" name="Google Shape;201;p22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02" name="Google Shape;202;p22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3" name="Google Shape;203;p22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4" name="Google Shape;204;p22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/>
          <p:nvPr>
            <p:ph hasCustomPrompt="1" type="title"/>
          </p:nvPr>
        </p:nvSpPr>
        <p:spPr>
          <a:xfrm>
            <a:off x="2223600" y="604863"/>
            <a:ext cx="4696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23"/>
          <p:cNvSpPr txBox="1"/>
          <p:nvPr>
            <p:ph idx="1" type="subTitle"/>
          </p:nvPr>
        </p:nvSpPr>
        <p:spPr>
          <a:xfrm>
            <a:off x="2223600" y="1362863"/>
            <a:ext cx="46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23"/>
          <p:cNvSpPr txBox="1"/>
          <p:nvPr>
            <p:ph hasCustomPrompt="1" idx="2" type="title"/>
          </p:nvPr>
        </p:nvSpPr>
        <p:spPr>
          <a:xfrm>
            <a:off x="2223600" y="2002606"/>
            <a:ext cx="4696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3"/>
          <p:cNvSpPr txBox="1"/>
          <p:nvPr>
            <p:ph idx="3" type="subTitle"/>
          </p:nvPr>
        </p:nvSpPr>
        <p:spPr>
          <a:xfrm>
            <a:off x="2223600" y="2763178"/>
            <a:ext cx="46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23"/>
          <p:cNvSpPr txBox="1"/>
          <p:nvPr>
            <p:ph hasCustomPrompt="1" idx="4" type="title"/>
          </p:nvPr>
        </p:nvSpPr>
        <p:spPr>
          <a:xfrm>
            <a:off x="2223600" y="3402900"/>
            <a:ext cx="4696800" cy="7689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" name="Google Shape;211;p23"/>
          <p:cNvSpPr txBox="1"/>
          <p:nvPr>
            <p:ph idx="5" type="subTitle"/>
          </p:nvPr>
        </p:nvSpPr>
        <p:spPr>
          <a:xfrm>
            <a:off x="2223600" y="4166043"/>
            <a:ext cx="46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3" name="Google Shape;213;p23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14" name="Google Shape;214;p23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5" name="Google Shape;215;p23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6" name="Google Shape;216;p23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hasCustomPrompt="1" type="title"/>
          </p:nvPr>
        </p:nvSpPr>
        <p:spPr>
          <a:xfrm>
            <a:off x="1325650" y="19621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24"/>
          <p:cNvSpPr txBox="1"/>
          <p:nvPr>
            <p:ph idx="1" type="subTitle"/>
          </p:nvPr>
        </p:nvSpPr>
        <p:spPr>
          <a:xfrm>
            <a:off x="938500" y="36291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0" name="Google Shape;220;p24"/>
          <p:cNvSpPr txBox="1"/>
          <p:nvPr>
            <p:ph idx="2" type="subTitle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221" name="Google Shape;221;p24"/>
          <p:cNvSpPr txBox="1"/>
          <p:nvPr>
            <p:ph hasCustomPrompt="1" idx="3" type="title"/>
          </p:nvPr>
        </p:nvSpPr>
        <p:spPr>
          <a:xfrm>
            <a:off x="3873150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2" name="Google Shape;222;p24"/>
          <p:cNvSpPr txBox="1"/>
          <p:nvPr>
            <p:ph idx="4" type="subTitle"/>
          </p:nvPr>
        </p:nvSpPr>
        <p:spPr>
          <a:xfrm>
            <a:off x="3485400" y="36291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3" name="Google Shape;223;p24"/>
          <p:cNvSpPr txBox="1"/>
          <p:nvPr>
            <p:ph idx="5" type="subTitle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224" name="Google Shape;224;p24"/>
          <p:cNvSpPr txBox="1"/>
          <p:nvPr>
            <p:ph hasCustomPrompt="1" idx="6" type="title"/>
          </p:nvPr>
        </p:nvSpPr>
        <p:spPr>
          <a:xfrm>
            <a:off x="6420050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5" name="Google Shape;225;p24"/>
          <p:cNvSpPr txBox="1"/>
          <p:nvPr>
            <p:ph idx="7" type="subTitle"/>
          </p:nvPr>
        </p:nvSpPr>
        <p:spPr>
          <a:xfrm>
            <a:off x="6032300" y="36291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6" name="Google Shape;226;p24"/>
          <p:cNvSpPr txBox="1"/>
          <p:nvPr>
            <p:ph idx="8" type="subTitle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EB Garamond"/>
              <a:buNone/>
              <a:defRPr sz="24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227" name="Google Shape;227;p24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" name="Google Shape;228;p24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9" name="Google Shape;229;p24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30" name="Google Shape;230;p24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" name="Google Shape;231;p24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" name="Google Shape;232;p24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 txBox="1"/>
          <p:nvPr>
            <p:ph type="title"/>
          </p:nvPr>
        </p:nvSpPr>
        <p:spPr>
          <a:xfrm>
            <a:off x="2787800" y="1818975"/>
            <a:ext cx="4822800" cy="15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6" name="Google Shape;236;p25"/>
          <p:cNvSpPr txBox="1"/>
          <p:nvPr>
            <p:ph hasCustomPrompt="1" idx="2" type="title"/>
          </p:nvPr>
        </p:nvSpPr>
        <p:spPr>
          <a:xfrm>
            <a:off x="4656650" y="717925"/>
            <a:ext cx="10851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25"/>
          <p:cNvSpPr txBox="1"/>
          <p:nvPr>
            <p:ph idx="1" type="subTitle"/>
          </p:nvPr>
        </p:nvSpPr>
        <p:spPr>
          <a:xfrm>
            <a:off x="2787800" y="3548563"/>
            <a:ext cx="4822800" cy="3750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8" name="Google Shape;238;p25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39" name="Google Shape;239;p25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" name="Google Shape;240;p25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3" name="Google Shape;243;p26"/>
          <p:cNvGrpSpPr/>
          <p:nvPr/>
        </p:nvGrpSpPr>
        <p:grpSpPr>
          <a:xfrm>
            <a:off x="1688325" y="574350"/>
            <a:ext cx="7455600" cy="4569225"/>
            <a:chOff x="1688325" y="574350"/>
            <a:chExt cx="7455600" cy="4569225"/>
          </a:xfrm>
        </p:grpSpPr>
        <p:sp>
          <p:nvSpPr>
            <p:cNvPr id="244" name="Google Shape;244;p26"/>
            <p:cNvSpPr/>
            <p:nvPr/>
          </p:nvSpPr>
          <p:spPr>
            <a:xfrm>
              <a:off x="1688325" y="950175"/>
              <a:ext cx="7455600" cy="4193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8005675" y="574350"/>
              <a:ext cx="850200" cy="85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26"/>
          <p:cNvSpPr txBox="1"/>
          <p:nvPr/>
        </p:nvSpPr>
        <p:spPr>
          <a:xfrm>
            <a:off x="1999425" y="3788575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 b="1" sz="1200" u="sng">
              <a:solidFill>
                <a:schemeClr val="dk1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grpSp>
        <p:nvGrpSpPr>
          <p:cNvPr id="247" name="Google Shape;247;p26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48" name="Google Shape;248;p26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9" name="Google Shape;249;p26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0" name="Google Shape;250;p26"/>
          <p:cNvSpPr txBox="1"/>
          <p:nvPr>
            <p:ph type="title"/>
          </p:nvPr>
        </p:nvSpPr>
        <p:spPr>
          <a:xfrm>
            <a:off x="1999469" y="1021400"/>
            <a:ext cx="39246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1" name="Google Shape;251;p26"/>
          <p:cNvSpPr txBox="1"/>
          <p:nvPr>
            <p:ph idx="1" type="subTitle"/>
          </p:nvPr>
        </p:nvSpPr>
        <p:spPr>
          <a:xfrm>
            <a:off x="1999425" y="2004900"/>
            <a:ext cx="3924600" cy="9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4" name="Google Shape;25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7"/>
          <p:cNvSpPr/>
          <p:nvPr/>
        </p:nvSpPr>
        <p:spPr>
          <a:xfrm>
            <a:off x="1688325" y="950175"/>
            <a:ext cx="7455600" cy="419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27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57" name="Google Shape;257;p27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8" name="Google Shape;258;p27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1" name="Google Shape;261;p28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62" name="Google Shape;262;p28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8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8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720000" y="1215749"/>
            <a:ext cx="7704000" cy="25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" name="Google Shape;28;p4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29" name="Google Shape;29;p4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4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" name="Google Shape;31;p4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" name="Google Shape;34;p5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35" name="Google Shape;35;p5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5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subTitle"/>
          </p:nvPr>
        </p:nvSpPr>
        <p:spPr>
          <a:xfrm>
            <a:off x="5055280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5"/>
          <p:cNvSpPr txBox="1"/>
          <p:nvPr>
            <p:ph idx="2" type="subTitle"/>
          </p:nvPr>
        </p:nvSpPr>
        <p:spPr>
          <a:xfrm>
            <a:off x="1583188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0" name="Google Shape;40;p5"/>
          <p:cNvSpPr txBox="1"/>
          <p:nvPr>
            <p:ph idx="3" type="subTitle"/>
          </p:nvPr>
        </p:nvSpPr>
        <p:spPr>
          <a:xfrm>
            <a:off x="505528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4" type="subTitle"/>
          </p:nvPr>
        </p:nvSpPr>
        <p:spPr>
          <a:xfrm>
            <a:off x="1583188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1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B Garamond"/>
              <a:buNone/>
              <a:defRPr sz="2400"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5" name="Google Shape;45;p6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46" name="Google Shape;46;p6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7" name="Google Shape;47;p6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8" name="Google Shape;48;p6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720000" y="154195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54" name="Google Shape;54;p7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5" name="Google Shape;55;p7"/>
            <p:cNvCxnSpPr/>
            <p:nvPr/>
          </p:nvCxnSpPr>
          <p:spPr>
            <a:xfrm>
              <a:off x="707400" y="4803463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6" name="Google Shape;56;p7"/>
            <p:cNvCxnSpPr/>
            <p:nvPr/>
          </p:nvCxnSpPr>
          <p:spPr>
            <a:xfrm>
              <a:off x="4948200" y="4800788"/>
              <a:ext cx="348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8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2" name="Google Shape;62;p8"/>
          <p:cNvSpPr txBox="1"/>
          <p:nvPr>
            <p:ph type="title"/>
          </p:nvPr>
        </p:nvSpPr>
        <p:spPr>
          <a:xfrm>
            <a:off x="2275825" y="2047600"/>
            <a:ext cx="52053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" y="0"/>
            <a:ext cx="91440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type="title"/>
          </p:nvPr>
        </p:nvSpPr>
        <p:spPr>
          <a:xfrm>
            <a:off x="2135550" y="1671525"/>
            <a:ext cx="4872900" cy="14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2135550" y="3097750"/>
            <a:ext cx="4872900" cy="671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" name="Google Shape;67;p9"/>
          <p:cNvGrpSpPr/>
          <p:nvPr/>
        </p:nvGrpSpPr>
        <p:grpSpPr>
          <a:xfrm>
            <a:off x="707400" y="340038"/>
            <a:ext cx="7729200" cy="4463425"/>
            <a:chOff x="707400" y="340038"/>
            <a:chExt cx="7729200" cy="4463425"/>
          </a:xfrm>
        </p:grpSpPr>
        <p:cxnSp>
          <p:nvCxnSpPr>
            <p:cNvPr id="68" name="Google Shape;68;p9"/>
            <p:cNvCxnSpPr/>
            <p:nvPr/>
          </p:nvCxnSpPr>
          <p:spPr>
            <a:xfrm>
              <a:off x="707400" y="340038"/>
              <a:ext cx="772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9"/>
            <p:cNvCxnSpPr/>
            <p:nvPr/>
          </p:nvCxnSpPr>
          <p:spPr>
            <a:xfrm>
              <a:off x="707400" y="4803463"/>
              <a:ext cx="7718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>
            <p:ph idx="2" type="pic"/>
          </p:nvPr>
        </p:nvSpPr>
        <p:spPr>
          <a:xfrm>
            <a:off x="-7075" y="-707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/>
          <p:nvPr>
            <p:ph type="title"/>
          </p:nvPr>
        </p:nvSpPr>
        <p:spPr>
          <a:xfrm>
            <a:off x="720000" y="4000500"/>
            <a:ext cx="7704000" cy="5865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B Garamond SemiBold"/>
              <a:buNone/>
              <a:defRPr sz="3500">
                <a:solidFill>
                  <a:schemeClr val="dk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○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gtree"/>
              <a:buChar char="■"/>
              <a:defRPr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1pPr>
            <a:lvl2pPr lvl="1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2pPr>
            <a:lvl3pPr lvl="2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3pPr>
            <a:lvl4pPr lvl="3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4pPr>
            <a:lvl5pPr lvl="4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5pPr>
            <a:lvl6pPr lvl="5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6pPr>
            <a:lvl7pPr lvl="6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7pPr>
            <a:lvl8pPr lvl="7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8pPr>
            <a:lvl9pPr lvl="8" algn="ctr">
              <a:buNone/>
              <a:defRPr sz="1000">
                <a:solidFill>
                  <a:schemeClr val="dk1"/>
                </a:solidFill>
                <a:latin typeface="Figtree"/>
                <a:ea typeface="Figtree"/>
                <a:cs typeface="Figtree"/>
                <a:sym typeface="Figtre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roceedings.neurips.cc/paper/2019/file/60a6c4002cc7b29142def8871531281a-Paper.pdf" TargetMode="External"/><Relationship Id="rId4" Type="http://schemas.openxmlformats.org/officeDocument/2006/relationships/hyperlink" Target="https://github.com/mit-han-lab/dlg" TargetMode="External"/><Relationship Id="rId5" Type="http://schemas.openxmlformats.org/officeDocument/2006/relationships/hyperlink" Target="https://arxiv.org/pdf/2010.07733" TargetMode="External"/><Relationship Id="rId6" Type="http://schemas.openxmlformats.org/officeDocument/2006/relationships/hyperlink" Target="https://github.com/JunyiZhu-AI/R-GAP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29"/>
          <p:cNvGrpSpPr/>
          <p:nvPr/>
        </p:nvGrpSpPr>
        <p:grpSpPr>
          <a:xfrm>
            <a:off x="1261475" y="950175"/>
            <a:ext cx="7882450" cy="4193400"/>
            <a:chOff x="1261475" y="950175"/>
            <a:chExt cx="7882450" cy="4193400"/>
          </a:xfrm>
        </p:grpSpPr>
        <p:sp>
          <p:nvSpPr>
            <p:cNvPr id="270" name="Google Shape;270;p29"/>
            <p:cNvSpPr/>
            <p:nvPr/>
          </p:nvSpPr>
          <p:spPr>
            <a:xfrm>
              <a:off x="1688325" y="950175"/>
              <a:ext cx="7455600" cy="4193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1261475" y="1059375"/>
              <a:ext cx="850200" cy="85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29"/>
          <p:cNvSpPr txBox="1"/>
          <p:nvPr>
            <p:ph type="ctrTitle"/>
          </p:nvPr>
        </p:nvSpPr>
        <p:spPr>
          <a:xfrm>
            <a:off x="2525275" y="1400850"/>
            <a:ext cx="5727000" cy="7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隱私資訊安全 </a:t>
            </a:r>
            <a:r>
              <a:rPr lang="en" sz="3400"/>
              <a:t>Final Report</a:t>
            </a:r>
            <a:endParaRPr sz="3400"/>
          </a:p>
        </p:txBody>
      </p:sp>
      <p:sp>
        <p:nvSpPr>
          <p:cNvPr id="273" name="Google Shape;273;p29"/>
          <p:cNvSpPr txBox="1"/>
          <p:nvPr>
            <p:ph idx="1" type="subTitle"/>
          </p:nvPr>
        </p:nvSpPr>
        <p:spPr>
          <a:xfrm>
            <a:off x="2525275" y="2333850"/>
            <a:ext cx="4569600" cy="137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最後一組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M11215052 陳奕帆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M11215066 鄭宜珊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M11215032 葉品和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8"/>
          <p:cNvSpPr txBox="1"/>
          <p:nvPr>
            <p:ph idx="1" type="body"/>
          </p:nvPr>
        </p:nvSpPr>
        <p:spPr>
          <a:xfrm>
            <a:off x="720000" y="1389000"/>
            <a:ext cx="7704000" cy="29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/>
              <a:t>CNN implemented in R-GAP doesn’t include pooling layers</a:t>
            </a:r>
            <a:r>
              <a:rPr lang="en"/>
              <a:t>.</a:t>
            </a:r>
            <a:endParaRPr/>
          </a:p>
        </p:txBody>
      </p:sp>
      <p:sp>
        <p:nvSpPr>
          <p:cNvPr id="345" name="Google Shape;345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</a:t>
            </a:r>
            <a:endParaRPr/>
          </a:p>
        </p:txBody>
      </p:sp>
      <p:sp>
        <p:nvSpPr>
          <p:cNvPr id="346" name="Google Shape;346;p38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7" name="Google Shape;347;p38"/>
          <p:cNvPicPr preferRelativeResize="0"/>
          <p:nvPr/>
        </p:nvPicPr>
        <p:blipFill rotWithShape="1">
          <a:blip r:embed="rId3">
            <a:alphaModFix/>
          </a:blip>
          <a:srcRect b="0" l="719" r="719" t="0"/>
          <a:stretch/>
        </p:blipFill>
        <p:spPr>
          <a:xfrm>
            <a:off x="1912625" y="1950725"/>
            <a:ext cx="5318749" cy="221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 txBox="1"/>
          <p:nvPr>
            <p:ph idx="1" type="body"/>
          </p:nvPr>
        </p:nvSpPr>
        <p:spPr>
          <a:xfrm>
            <a:off x="720000" y="1215749"/>
            <a:ext cx="7704000" cy="25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Optimization-based attack method:</a:t>
            </a:r>
            <a:br>
              <a:rPr b="1" lang="en"/>
            </a:br>
            <a:r>
              <a:rPr lang="en"/>
              <a:t>Deep Leakage from Gradients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https://proceedings.neurips.cc/paper/2019/file/60a6c4002cc7b29142def8871531281a-Paper.pdf</a:t>
            </a:r>
            <a:br>
              <a:rPr lang="en" u="sng"/>
            </a:b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mit-han-lab/dlg: [NeurIPS 2019] Deep Leakage From Gradients (github.com)</a:t>
            </a:r>
            <a:br>
              <a:rPr lang="en" u="sng"/>
            </a:br>
            <a:br>
              <a:rPr lang="en" u="sng"/>
            </a:br>
            <a:endParaRPr u="sng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Analytics-based attack method:</a:t>
            </a:r>
            <a:br>
              <a:rPr lang="en"/>
            </a:br>
            <a:r>
              <a:rPr lang="en"/>
              <a:t>R-GAP: Recursive gradient attack on privacy</a:t>
            </a:r>
            <a:br>
              <a:rPr lang="en" u="sng"/>
            </a:br>
            <a:r>
              <a:rPr lang="en" u="sng">
                <a:solidFill>
                  <a:schemeClr val="hlink"/>
                </a:solidFill>
                <a:hlinkClick r:id="rId5"/>
              </a:rPr>
              <a:t>https://arxiv.org/pdf/2010.07733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JunyiZhu-AI/R-GAP: R-GAP: Recursive Gradient Attack on Privacy [Accepted at ICLR 2021] (github.com)</a:t>
            </a:r>
            <a:endParaRPr/>
          </a:p>
        </p:txBody>
      </p:sp>
      <p:sp>
        <p:nvSpPr>
          <p:cNvPr id="279" name="Google Shape;279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Paper</a:t>
            </a:r>
            <a:endParaRPr/>
          </a:p>
        </p:txBody>
      </p:sp>
      <p:sp>
        <p:nvSpPr>
          <p:cNvPr id="280" name="Google Shape;280;p30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/>
          <p:nvPr>
            <p:ph idx="1" type="body"/>
          </p:nvPr>
        </p:nvSpPr>
        <p:spPr>
          <a:xfrm>
            <a:off x="720000" y="1215749"/>
            <a:ext cx="7704000" cy="25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DLG</a:t>
            </a:r>
            <a:endParaRPr b="1" sz="1400" u="sng"/>
          </a:p>
        </p:txBody>
      </p:sp>
      <p:sp>
        <p:nvSpPr>
          <p:cNvPr id="286" name="Google Shape;286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of restoration</a:t>
            </a:r>
            <a:endParaRPr/>
          </a:p>
        </p:txBody>
      </p:sp>
      <p:sp>
        <p:nvSpPr>
          <p:cNvPr id="287" name="Google Shape;287;p31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8" name="Google Shape;2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8575" y="1780725"/>
            <a:ext cx="4546800" cy="2060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/>
          <p:nvPr>
            <p:ph idx="1" type="body"/>
          </p:nvPr>
        </p:nvSpPr>
        <p:spPr>
          <a:xfrm>
            <a:off x="720000" y="1215749"/>
            <a:ext cx="77040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R-GAP</a:t>
            </a:r>
            <a:endParaRPr b="1" sz="1400" u="sng"/>
          </a:p>
        </p:txBody>
      </p:sp>
      <p:sp>
        <p:nvSpPr>
          <p:cNvPr id="294" name="Google Shape;294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of restoration</a:t>
            </a:r>
            <a:endParaRPr/>
          </a:p>
        </p:txBody>
      </p:sp>
      <p:sp>
        <p:nvSpPr>
          <p:cNvPr id="295" name="Google Shape;295;p32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6" name="Google Shape;296;p32"/>
          <p:cNvPicPr preferRelativeResize="0"/>
          <p:nvPr/>
        </p:nvPicPr>
        <p:blipFill rotWithShape="1">
          <a:blip r:embed="rId3">
            <a:alphaModFix/>
          </a:blip>
          <a:srcRect b="10513" l="22067" r="19538" t="11894"/>
          <a:stretch/>
        </p:blipFill>
        <p:spPr>
          <a:xfrm>
            <a:off x="1279225" y="1620600"/>
            <a:ext cx="1908925" cy="190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2"/>
          <p:cNvPicPr preferRelativeResize="0"/>
          <p:nvPr/>
        </p:nvPicPr>
        <p:blipFill rotWithShape="1">
          <a:blip r:embed="rId4">
            <a:alphaModFix/>
          </a:blip>
          <a:srcRect b="10856" l="22058" r="19771" t="11869"/>
          <a:stretch/>
        </p:blipFill>
        <p:spPr>
          <a:xfrm>
            <a:off x="3617538" y="1620850"/>
            <a:ext cx="1908925" cy="1901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2"/>
          <p:cNvPicPr preferRelativeResize="0"/>
          <p:nvPr/>
        </p:nvPicPr>
        <p:blipFill rotWithShape="1">
          <a:blip r:embed="rId5">
            <a:alphaModFix/>
          </a:blip>
          <a:srcRect b="11000" l="22278" r="19659" t="12016"/>
          <a:stretch/>
        </p:blipFill>
        <p:spPr>
          <a:xfrm>
            <a:off x="5955850" y="1622656"/>
            <a:ext cx="1908899" cy="189818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2"/>
          <p:cNvSpPr txBox="1"/>
          <p:nvPr>
            <p:ph idx="1" type="body"/>
          </p:nvPr>
        </p:nvSpPr>
        <p:spPr>
          <a:xfrm>
            <a:off x="1360838" y="3605850"/>
            <a:ext cx="1745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Original</a:t>
            </a:r>
            <a:endParaRPr b="1" u="sng"/>
          </a:p>
        </p:txBody>
      </p:sp>
      <p:sp>
        <p:nvSpPr>
          <p:cNvPr id="300" name="Google Shape;300;p32"/>
          <p:cNvSpPr txBox="1"/>
          <p:nvPr>
            <p:ph idx="1" type="body"/>
          </p:nvPr>
        </p:nvSpPr>
        <p:spPr>
          <a:xfrm>
            <a:off x="3699138" y="3605850"/>
            <a:ext cx="1745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Reconstructed</a:t>
            </a:r>
            <a:endParaRPr b="1" u="sng"/>
          </a:p>
        </p:txBody>
      </p:sp>
      <p:sp>
        <p:nvSpPr>
          <p:cNvPr id="301" name="Google Shape;301;p32"/>
          <p:cNvSpPr txBox="1"/>
          <p:nvPr>
            <p:ph idx="1" type="body"/>
          </p:nvPr>
        </p:nvSpPr>
        <p:spPr>
          <a:xfrm>
            <a:off x="6037450" y="3605825"/>
            <a:ext cx="17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Rescale</a:t>
            </a:r>
            <a:br>
              <a:rPr b="1" lang="en"/>
            </a:br>
            <a:r>
              <a:rPr b="1" lang="en"/>
              <a:t>R</a:t>
            </a:r>
            <a:r>
              <a:rPr b="1" lang="en"/>
              <a:t>econstructed</a:t>
            </a:r>
            <a:endParaRPr b="1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idx="1" type="body"/>
          </p:nvPr>
        </p:nvSpPr>
        <p:spPr>
          <a:xfrm>
            <a:off x="720000" y="1215749"/>
            <a:ext cx="7704000" cy="25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DLG (Optimization-based)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07" name="Google Shape;30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308" name="Google Shape;308;p33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33"/>
          <p:cNvPicPr preferRelativeResize="0"/>
          <p:nvPr/>
        </p:nvPicPr>
        <p:blipFill rotWithShape="1">
          <a:blip r:embed="rId3">
            <a:alphaModFix/>
          </a:blip>
          <a:srcRect b="2143" l="0" r="0" t="2153"/>
          <a:stretch/>
        </p:blipFill>
        <p:spPr>
          <a:xfrm>
            <a:off x="1685813" y="1822750"/>
            <a:ext cx="5772374" cy="212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 txBox="1"/>
          <p:nvPr>
            <p:ph idx="1" type="body"/>
          </p:nvPr>
        </p:nvSpPr>
        <p:spPr>
          <a:xfrm>
            <a:off x="720000" y="1215749"/>
            <a:ext cx="7704000" cy="25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R-GAP</a:t>
            </a:r>
            <a:r>
              <a:rPr b="1" lang="en" sz="1400"/>
              <a:t>(</a:t>
            </a:r>
            <a:r>
              <a:rPr b="1" lang="en" sz="1400"/>
              <a:t>Analytics-based</a:t>
            </a:r>
            <a:r>
              <a:rPr b="1" lang="en" sz="1400"/>
              <a:t>)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15" name="Google Shape;31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316" name="Google Shape;316;p34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7" name="Google Shape;317;p34"/>
          <p:cNvPicPr preferRelativeResize="0"/>
          <p:nvPr/>
        </p:nvPicPr>
        <p:blipFill rotWithShape="1">
          <a:blip r:embed="rId3">
            <a:alphaModFix/>
          </a:blip>
          <a:srcRect b="0" l="19" r="19" t="0"/>
          <a:stretch/>
        </p:blipFill>
        <p:spPr>
          <a:xfrm>
            <a:off x="1792975" y="1553774"/>
            <a:ext cx="5558051" cy="298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5"/>
          <p:cNvSpPr txBox="1"/>
          <p:nvPr>
            <p:ph idx="1" type="body"/>
          </p:nvPr>
        </p:nvSpPr>
        <p:spPr>
          <a:xfrm>
            <a:off x="720000" y="1617600"/>
            <a:ext cx="7704000" cy="19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DLG(</a:t>
            </a:r>
            <a:r>
              <a:rPr b="1" lang="en" sz="1400"/>
              <a:t>Optimization-based)</a:t>
            </a:r>
            <a:endParaRPr sz="1400"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Randomly generate fake data &amp; fake labels.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Calculate the loss and gradient using the prediction results from the fake data and fake labels.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Compute the </a:t>
            </a:r>
            <a:r>
              <a:rPr lang="en">
                <a:solidFill>
                  <a:srgbClr val="FF0000"/>
                </a:solidFill>
              </a:rPr>
              <a:t>difference between the real gradient and the fake gradient</a:t>
            </a:r>
            <a:r>
              <a:rPr lang="en"/>
              <a:t>, and use this to update the fake data and fake labels to restore the original data.</a:t>
            </a:r>
            <a:br>
              <a:rPr lang="en"/>
            </a:br>
            <a:endParaRPr u="sng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Optimization-based attack methods simulate the process of approximating the fake gradient to the real gradient to restore the original data.</a:t>
            </a:r>
            <a:endParaRPr/>
          </a:p>
        </p:txBody>
      </p:sp>
      <p:sp>
        <p:nvSpPr>
          <p:cNvPr id="323" name="Google Shape;323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324" name="Google Shape;324;p35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6"/>
          <p:cNvSpPr txBox="1"/>
          <p:nvPr>
            <p:ph idx="1" type="body"/>
          </p:nvPr>
        </p:nvSpPr>
        <p:spPr>
          <a:xfrm>
            <a:off x="720000" y="1617600"/>
            <a:ext cx="7704000" cy="19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b="1" lang="en" sz="1400"/>
              <a:t>R-GAP</a:t>
            </a:r>
            <a:r>
              <a:rPr b="1" lang="en" sz="1400"/>
              <a:t>(</a:t>
            </a:r>
            <a:r>
              <a:rPr b="1" lang="en" sz="1400"/>
              <a:t>Analytics-based</a:t>
            </a:r>
            <a:r>
              <a:rPr b="1" lang="en" sz="1400"/>
              <a:t>)</a:t>
            </a:r>
            <a:endParaRPr sz="1400"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Reverse-engineer the feature map based on the gradients and weight.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Then use the least square solution to </a:t>
            </a:r>
            <a:r>
              <a:rPr lang="en">
                <a:solidFill>
                  <a:srgbClr val="FF0000"/>
                </a:solidFill>
              </a:rPr>
              <a:t>trace back the input of each layer</a:t>
            </a:r>
            <a:r>
              <a:rPr lang="en"/>
              <a:t>.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After reaching the first layer, the original data can be obtained.</a:t>
            </a:r>
            <a:br>
              <a:rPr lang="en"/>
            </a:br>
            <a:br>
              <a:rPr lang="en"/>
            </a:br>
            <a:endParaRPr u="sng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Analytics-based attack methods</a:t>
            </a:r>
            <a:r>
              <a:rPr lang="en"/>
              <a:t> use the mathematical properties to </a:t>
            </a:r>
            <a:r>
              <a:rPr lang="en"/>
              <a:t>retrieve </a:t>
            </a:r>
            <a:r>
              <a:rPr lang="en"/>
              <a:t>the input of each layer to restore the original data from the first layer.</a:t>
            </a:r>
            <a:endParaRPr/>
          </a:p>
        </p:txBody>
      </p:sp>
      <p:sp>
        <p:nvSpPr>
          <p:cNvPr id="330" name="Google Shape;330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endParaRPr/>
          </a:p>
        </p:txBody>
      </p:sp>
      <p:sp>
        <p:nvSpPr>
          <p:cNvPr id="331" name="Google Shape;331;p36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7"/>
          <p:cNvSpPr txBox="1"/>
          <p:nvPr>
            <p:ph idx="1" type="body"/>
          </p:nvPr>
        </p:nvSpPr>
        <p:spPr>
          <a:xfrm>
            <a:off x="720000" y="1389000"/>
            <a:ext cx="7704000" cy="29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/>
              <a:t>DLG is not always able to work on clients.</a:t>
            </a:r>
            <a:endParaRPr/>
          </a:p>
        </p:txBody>
      </p:sp>
      <p:sp>
        <p:nvSpPr>
          <p:cNvPr id="337" name="Google Shape;337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</a:t>
            </a:r>
            <a:r>
              <a:rPr lang="en"/>
              <a:t>s</a:t>
            </a:r>
            <a:endParaRPr/>
          </a:p>
        </p:txBody>
      </p:sp>
      <p:sp>
        <p:nvSpPr>
          <p:cNvPr id="338" name="Google Shape;338;p37"/>
          <p:cNvSpPr txBox="1"/>
          <p:nvPr>
            <p:ph idx="12" type="sldNum"/>
          </p:nvPr>
        </p:nvSpPr>
        <p:spPr>
          <a:xfrm>
            <a:off x="4297634" y="460400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9" name="Google Shape;339;p37"/>
          <p:cNvPicPr preferRelativeResize="0"/>
          <p:nvPr/>
        </p:nvPicPr>
        <p:blipFill rotWithShape="1">
          <a:blip r:embed="rId3">
            <a:alphaModFix/>
          </a:blip>
          <a:srcRect b="0" l="39" r="39" t="0"/>
          <a:stretch/>
        </p:blipFill>
        <p:spPr>
          <a:xfrm>
            <a:off x="1928813" y="1907647"/>
            <a:ext cx="5286374" cy="233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stitutional Agreements by Slidesgo">
  <a:themeElements>
    <a:clrScheme name="Simple Light">
      <a:dk1>
        <a:srgbClr val="4D4B4C"/>
      </a:dk1>
      <a:lt1>
        <a:srgbClr val="F0EEE8"/>
      </a:lt1>
      <a:dk2>
        <a:srgbClr val="D6D1C8"/>
      </a:dk2>
      <a:lt2>
        <a:srgbClr val="BBBCB8"/>
      </a:lt2>
      <a:accent1>
        <a:srgbClr val="C1995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